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w Bold" charset="1" panose="00000800000000000000"/>
      <p:regular r:id="rId17"/>
    </p:embeddedFont>
    <p:embeddedFont>
      <p:font typeface="Canva Sans Italics" charset="1" panose="020B05030305010401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Now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gif" Type="http://schemas.openxmlformats.org/officeDocument/2006/relationships/image"/><Relationship Id="rId7" Target="../media/image39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40.gif" Type="http://schemas.openxmlformats.org/officeDocument/2006/relationships/image"/><Relationship Id="rId7" Target="../media/image41.gif" Type="http://schemas.openxmlformats.org/officeDocument/2006/relationships/image"/><Relationship Id="rId8" Target="../media/image4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0767" y="2802422"/>
            <a:ext cx="788812" cy="788812"/>
            <a:chOff x="0" y="0"/>
            <a:chExt cx="1051750" cy="1051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750" cy="1051750"/>
            </a:xfrm>
            <a:custGeom>
              <a:avLst/>
              <a:gdLst/>
              <a:ahLst/>
              <a:cxnLst/>
              <a:rect r="r" b="b" t="t" l="l"/>
              <a:pathLst>
                <a:path h="1051750" w="1051750">
                  <a:moveTo>
                    <a:pt x="0" y="0"/>
                  </a:moveTo>
                  <a:lnTo>
                    <a:pt x="1051750" y="0"/>
                  </a:lnTo>
                  <a:lnTo>
                    <a:pt x="1051750" y="1051750"/>
                  </a:lnTo>
                  <a:lnTo>
                    <a:pt x="0" y="1051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0251" y="110251"/>
              <a:ext cx="838599" cy="838599"/>
            </a:xfrm>
            <a:custGeom>
              <a:avLst/>
              <a:gdLst/>
              <a:ahLst/>
              <a:cxnLst/>
              <a:rect r="r" b="b" t="t" l="l"/>
              <a:pathLst>
                <a:path h="838599" w="838599">
                  <a:moveTo>
                    <a:pt x="0" y="0"/>
                  </a:moveTo>
                  <a:lnTo>
                    <a:pt x="838598" y="0"/>
                  </a:lnTo>
                  <a:lnTo>
                    <a:pt x="838598" y="838598"/>
                  </a:lnTo>
                  <a:lnTo>
                    <a:pt x="0" y="838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82585" y="2673999"/>
            <a:ext cx="917235" cy="917235"/>
          </a:xfrm>
          <a:custGeom>
            <a:avLst/>
            <a:gdLst/>
            <a:ahLst/>
            <a:cxnLst/>
            <a:rect r="r" b="b" t="t" l="l"/>
            <a:pathLst>
              <a:path h="917235" w="917235">
                <a:moveTo>
                  <a:pt x="0" y="0"/>
                </a:moveTo>
                <a:lnTo>
                  <a:pt x="917236" y="0"/>
                </a:lnTo>
                <a:lnTo>
                  <a:pt x="917236" y="917235"/>
                </a:lnTo>
                <a:lnTo>
                  <a:pt x="0" y="917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5174" y="4150142"/>
            <a:ext cx="11852059" cy="194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6"/>
              </a:lnSpc>
            </a:pPr>
            <a:r>
              <a:rPr lang="en-US" b="true" sz="6987" spc="4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PATRÓN DE DISEÑO DAO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3352" y="6597001"/>
            <a:ext cx="7755702" cy="101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Balan Fuentes Jair Alejandro</a:t>
            </a:r>
          </a:p>
          <a:p>
            <a:pPr algn="ctr">
              <a:lnSpc>
                <a:spcPts val="2650"/>
              </a:lnSpc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70003</a:t>
            </a:r>
          </a:p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Temas selectos de programación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4478420" y="2802422"/>
            <a:ext cx="788812" cy="788812"/>
            <a:chOff x="0" y="0"/>
            <a:chExt cx="1051750" cy="1051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1750" cy="1051750"/>
            </a:xfrm>
            <a:custGeom>
              <a:avLst/>
              <a:gdLst/>
              <a:ahLst/>
              <a:cxnLst/>
              <a:rect r="r" b="b" t="t" l="l"/>
              <a:pathLst>
                <a:path h="1051750" w="1051750">
                  <a:moveTo>
                    <a:pt x="0" y="0"/>
                  </a:moveTo>
                  <a:lnTo>
                    <a:pt x="1051750" y="0"/>
                  </a:lnTo>
                  <a:lnTo>
                    <a:pt x="1051750" y="1051750"/>
                  </a:lnTo>
                  <a:lnTo>
                    <a:pt x="0" y="1051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0251" y="110251"/>
              <a:ext cx="838599" cy="838599"/>
            </a:xfrm>
            <a:custGeom>
              <a:avLst/>
              <a:gdLst/>
              <a:ahLst/>
              <a:cxnLst/>
              <a:rect r="r" b="b" t="t" l="l"/>
              <a:pathLst>
                <a:path h="838599" w="838599">
                  <a:moveTo>
                    <a:pt x="0" y="0"/>
                  </a:moveTo>
                  <a:lnTo>
                    <a:pt x="838598" y="0"/>
                  </a:lnTo>
                  <a:lnTo>
                    <a:pt x="838598" y="838598"/>
                  </a:lnTo>
                  <a:lnTo>
                    <a:pt x="0" y="838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4039" y="7633039"/>
            <a:ext cx="2653961" cy="2653961"/>
          </a:xfrm>
          <a:custGeom>
            <a:avLst/>
            <a:gdLst/>
            <a:ahLst/>
            <a:cxnLst/>
            <a:rect r="r" b="b" t="t" l="l"/>
            <a:pathLst>
              <a:path h="2653961" w="2653961">
                <a:moveTo>
                  <a:pt x="0" y="0"/>
                </a:moveTo>
                <a:lnTo>
                  <a:pt x="2653961" y="0"/>
                </a:lnTo>
                <a:lnTo>
                  <a:pt x="2653961" y="2653961"/>
                </a:lnTo>
                <a:lnTo>
                  <a:pt x="0" y="265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8700" y="-4835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292878" y="3415761"/>
          <a:ext cx="10561129" cy="5866065"/>
        </p:xfrm>
        <a:graphic>
          <a:graphicData uri="http://schemas.openxmlformats.org/drawingml/2006/table">
            <a:tbl>
              <a:tblPr/>
              <a:tblGrid>
                <a:gridCol w="3520376"/>
                <a:gridCol w="3520376"/>
                <a:gridCol w="3520376"/>
              </a:tblGrid>
              <a:tr h="15703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Componente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A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¿Qué hace?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A8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¿Lo maneja DAO?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AA8A"/>
                    </a:solidFill>
                  </a:tcPr>
                </a:tc>
              </a:tr>
              <a:tr h="1423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Lógica de Negocio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Aplica reglas, validaciones y procesos del sistema.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    No, eso lo maneja otro componente.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</a:tr>
              <a:tr h="1447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Lógica de Acceso a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Conecta con la base de datos, ejecuta SQL, devuelve resultados.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    Sí, esto es lo que maneja el DAO.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</a:tr>
              <a:tr h="1423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Base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Almacena la información en MySQL, PostgreSQL, etc.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    Sí, el DAO interactúa con ella.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3030"/>
                    </a:solidFill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94230" y="6622686"/>
            <a:ext cx="602006" cy="5508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94230" y="8020072"/>
            <a:ext cx="602006" cy="5508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394230" y="5328906"/>
            <a:ext cx="443826" cy="44605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86100" y="889020"/>
            <a:ext cx="12974686" cy="2141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9"/>
              </a:lnSpc>
              <a:spcBef>
                <a:spcPct val="0"/>
              </a:spcBef>
            </a:pPr>
            <a:r>
              <a:rPr lang="en-US" b="true" sz="5245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DIFERENCIAS ENTRE DAO, LÓGICA DE NEGOCIO Y BASE DE 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73619" y="8647107"/>
            <a:ext cx="774801" cy="70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b="true" sz="5149" spc="-1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34039" y="7633039"/>
            <a:ext cx="2653961" cy="2653961"/>
          </a:xfrm>
          <a:custGeom>
            <a:avLst/>
            <a:gdLst/>
            <a:ahLst/>
            <a:cxnLst/>
            <a:rect r="r" b="b" t="t" l="l"/>
            <a:pathLst>
              <a:path h="2653961" w="2653961">
                <a:moveTo>
                  <a:pt x="0" y="0"/>
                </a:moveTo>
                <a:lnTo>
                  <a:pt x="2653961" y="0"/>
                </a:lnTo>
                <a:lnTo>
                  <a:pt x="2653961" y="2653961"/>
                </a:lnTo>
                <a:lnTo>
                  <a:pt x="0" y="265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8700" y="-4835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5810261"/>
            <a:ext cx="4940517" cy="44767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738607" y="4366034"/>
            <a:ext cx="4810785" cy="59209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22652" y="7192479"/>
            <a:ext cx="5114910" cy="30945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59353" y="3298845"/>
            <a:ext cx="12974686" cy="73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9"/>
              </a:lnSpc>
              <a:spcBef>
                <a:spcPct val="0"/>
              </a:spcBef>
            </a:pPr>
            <a:r>
              <a:rPr lang="en-US" b="true" sz="5245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¡GRACIAS POR SU ATENCIÓN!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73619" y="8647107"/>
            <a:ext cx="774801" cy="70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b="true" sz="5149" spc="-1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68259" y="79226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0562" y="451085"/>
            <a:ext cx="2767019" cy="1155231"/>
          </a:xfrm>
          <a:custGeom>
            <a:avLst/>
            <a:gdLst/>
            <a:ahLst/>
            <a:cxnLst/>
            <a:rect r="r" b="b" t="t" l="l"/>
            <a:pathLst>
              <a:path h="1155231" w="2767019">
                <a:moveTo>
                  <a:pt x="0" y="0"/>
                </a:moveTo>
                <a:lnTo>
                  <a:pt x="2767019" y="0"/>
                </a:lnTo>
                <a:lnTo>
                  <a:pt x="2767019" y="1155230"/>
                </a:lnTo>
                <a:lnTo>
                  <a:pt x="0" y="1155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29750" y="4490613"/>
            <a:ext cx="5273762" cy="904788"/>
            <a:chOff x="0" y="0"/>
            <a:chExt cx="7031682" cy="12063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92186" y="361436"/>
              <a:ext cx="5439497" cy="5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VENTAJAS DEL DAO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6384" cy="1206384"/>
            </a:xfrm>
            <a:custGeom>
              <a:avLst/>
              <a:gdLst/>
              <a:ahLst/>
              <a:cxnLst/>
              <a:rect r="r" b="b" t="t" l="l"/>
              <a:pathLst>
                <a:path h="1206384" w="1206384">
                  <a:moveTo>
                    <a:pt x="0" y="0"/>
                  </a:moveTo>
                  <a:lnTo>
                    <a:pt x="1206384" y="0"/>
                  </a:lnTo>
                  <a:lnTo>
                    <a:pt x="1206384" y="1206384"/>
                  </a:lnTo>
                  <a:lnTo>
                    <a:pt x="0" y="120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4961" y="335857"/>
              <a:ext cx="601861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29750" y="5548563"/>
            <a:ext cx="5273762" cy="904788"/>
            <a:chOff x="0" y="0"/>
            <a:chExt cx="7031682" cy="12063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592186" y="386836"/>
              <a:ext cx="5439497" cy="5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CONCLUSIONES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6384" cy="1206384"/>
            </a:xfrm>
            <a:custGeom>
              <a:avLst/>
              <a:gdLst/>
              <a:ahLst/>
              <a:cxnLst/>
              <a:rect r="r" b="b" t="t" l="l"/>
              <a:pathLst>
                <a:path h="1206384" w="1206384">
                  <a:moveTo>
                    <a:pt x="0" y="0"/>
                  </a:moveTo>
                  <a:lnTo>
                    <a:pt x="1206384" y="0"/>
                  </a:lnTo>
                  <a:lnTo>
                    <a:pt x="1206384" y="1206384"/>
                  </a:lnTo>
                  <a:lnTo>
                    <a:pt x="0" y="120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07222" y="348557"/>
              <a:ext cx="617339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70238" y="4490613"/>
            <a:ext cx="5273762" cy="904788"/>
            <a:chOff x="0" y="0"/>
            <a:chExt cx="7031682" cy="12063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6384" cy="1206384"/>
            </a:xfrm>
            <a:custGeom>
              <a:avLst/>
              <a:gdLst/>
              <a:ahLst/>
              <a:cxnLst/>
              <a:rect r="r" b="b" t="t" l="l"/>
              <a:pathLst>
                <a:path h="1206384" w="1206384">
                  <a:moveTo>
                    <a:pt x="0" y="0"/>
                  </a:moveTo>
                  <a:lnTo>
                    <a:pt x="1206384" y="0"/>
                  </a:lnTo>
                  <a:lnTo>
                    <a:pt x="1206384" y="1206384"/>
                  </a:lnTo>
                  <a:lnTo>
                    <a:pt x="0" y="120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14961" y="335857"/>
              <a:ext cx="601861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92186" y="361436"/>
              <a:ext cx="5439497" cy="5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¿QUÉ ES?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70238" y="5548563"/>
            <a:ext cx="5273762" cy="904788"/>
            <a:chOff x="0" y="0"/>
            <a:chExt cx="7031682" cy="12063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6384" cy="1206384"/>
            </a:xfrm>
            <a:custGeom>
              <a:avLst/>
              <a:gdLst/>
              <a:ahLst/>
              <a:cxnLst/>
              <a:rect r="r" b="b" t="t" l="l"/>
              <a:pathLst>
                <a:path h="1206384" w="1206384">
                  <a:moveTo>
                    <a:pt x="0" y="0"/>
                  </a:moveTo>
                  <a:lnTo>
                    <a:pt x="1206384" y="0"/>
                  </a:lnTo>
                  <a:lnTo>
                    <a:pt x="1206384" y="1206384"/>
                  </a:lnTo>
                  <a:lnTo>
                    <a:pt x="0" y="120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07222" y="348557"/>
              <a:ext cx="617339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92186" y="386836"/>
              <a:ext cx="5439497" cy="5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CARACTERÍSTICAS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70238" y="6606512"/>
            <a:ext cx="5273762" cy="904788"/>
            <a:chOff x="0" y="0"/>
            <a:chExt cx="7031682" cy="12063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6384" cy="1206384"/>
            </a:xfrm>
            <a:custGeom>
              <a:avLst/>
              <a:gdLst/>
              <a:ahLst/>
              <a:cxnLst/>
              <a:rect r="r" b="b" t="t" l="l"/>
              <a:pathLst>
                <a:path h="1206384" w="1206384">
                  <a:moveTo>
                    <a:pt x="0" y="0"/>
                  </a:moveTo>
                  <a:lnTo>
                    <a:pt x="1206384" y="0"/>
                  </a:lnTo>
                  <a:lnTo>
                    <a:pt x="1206384" y="1206384"/>
                  </a:lnTo>
                  <a:lnTo>
                    <a:pt x="0" y="1206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98689" y="348557"/>
              <a:ext cx="634405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-60" strike="noStrike" u="non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92186" y="334359"/>
              <a:ext cx="5439497" cy="5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96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USOS DEL PATRÓN DAO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870238" y="2861425"/>
            <a:ext cx="10547524" cy="98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06"/>
              </a:lnSpc>
              <a:spcBef>
                <a:spcPct val="0"/>
              </a:spcBef>
            </a:pPr>
            <a:r>
              <a:rPr lang="en-US" b="true" sz="6987" spc="489" strike="noStrike" u="non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612471" y="519974"/>
            <a:ext cx="9623964" cy="9247051"/>
            <a:chOff x="0" y="0"/>
            <a:chExt cx="6258560" cy="601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58560" cy="6013450"/>
            </a:xfrm>
            <a:custGeom>
              <a:avLst/>
              <a:gdLst/>
              <a:ahLst/>
              <a:cxnLst/>
              <a:rect r="r" b="b" t="t" l="l"/>
              <a:pathLst>
                <a:path h="6013450" w="6258560">
                  <a:moveTo>
                    <a:pt x="6258560" y="1503680"/>
                  </a:moveTo>
                  <a:lnTo>
                    <a:pt x="6258560" y="1503680"/>
                  </a:lnTo>
                  <a:cubicBezTo>
                    <a:pt x="6258560" y="673100"/>
                    <a:pt x="5585460" y="0"/>
                    <a:pt x="4754880" y="0"/>
                  </a:cubicBezTo>
                  <a:lnTo>
                    <a:pt x="0" y="0"/>
                  </a:lnTo>
                  <a:lnTo>
                    <a:pt x="0" y="3006090"/>
                  </a:lnTo>
                  <a:lnTo>
                    <a:pt x="1503680" y="3006090"/>
                  </a:lnTo>
                  <a:cubicBezTo>
                    <a:pt x="673100" y="3006090"/>
                    <a:pt x="0" y="3679190"/>
                    <a:pt x="0" y="4509770"/>
                  </a:cubicBezTo>
                  <a:lnTo>
                    <a:pt x="0" y="4509770"/>
                  </a:lnTo>
                  <a:cubicBezTo>
                    <a:pt x="0" y="5340350"/>
                    <a:pt x="673100" y="6013450"/>
                    <a:pt x="1503680" y="6013450"/>
                  </a:cubicBezTo>
                  <a:lnTo>
                    <a:pt x="6258560" y="6013450"/>
                  </a:lnTo>
                  <a:lnTo>
                    <a:pt x="6258560" y="3007360"/>
                  </a:lnTo>
                  <a:lnTo>
                    <a:pt x="4754880" y="3007360"/>
                  </a:lnTo>
                  <a:cubicBezTo>
                    <a:pt x="5585460" y="3007360"/>
                    <a:pt x="6258560" y="2334260"/>
                    <a:pt x="6258560" y="1503680"/>
                  </a:cubicBezTo>
                  <a:close/>
                </a:path>
              </a:pathLst>
            </a:custGeom>
            <a:blipFill>
              <a:blip r:embed="rId2"/>
              <a:stretch>
                <a:fillRect l="-22107" t="0" r="-2210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398896" y="8875453"/>
            <a:ext cx="4011502" cy="2823094"/>
          </a:xfrm>
          <a:custGeom>
            <a:avLst/>
            <a:gdLst/>
            <a:ahLst/>
            <a:cxnLst/>
            <a:rect r="r" b="b" t="t" l="l"/>
            <a:pathLst>
              <a:path h="2823094" w="4011502">
                <a:moveTo>
                  <a:pt x="0" y="0"/>
                </a:moveTo>
                <a:lnTo>
                  <a:pt x="4011502" y="0"/>
                </a:lnTo>
                <a:lnTo>
                  <a:pt x="4011502" y="2823094"/>
                </a:lnTo>
                <a:lnTo>
                  <a:pt x="0" y="282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6522" y="2626282"/>
            <a:ext cx="6969529" cy="73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59"/>
              </a:lnSpc>
              <a:spcBef>
                <a:spcPct val="0"/>
              </a:spcBef>
            </a:pPr>
            <a:r>
              <a:rPr lang="en-US" b="true" sz="5245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¿QUÉ 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687" y="3744733"/>
            <a:ext cx="7917364" cy="433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 un patrón que proporciona una abstracción sobre la capa de acceso a datos, encapsulando las operaciones de base de datos en una interfaz específica. De este modo, la lógica de negocio no interactúa directamente con la base de datos, sino a través del DAO.</a:t>
            </a:r>
          </a:p>
          <a:p>
            <a:pPr algn="l">
              <a:lnSpc>
                <a:spcPts val="2870"/>
              </a:lnSpc>
            </a:pPr>
          </a:p>
          <a:p>
            <a:pPr algn="l" marL="0" indent="0" lvl="0">
              <a:lnSpc>
                <a:spcPts val="2870"/>
              </a:lnSpc>
              <a:spcBef>
                <a:spcPct val="0"/>
              </a:spcBef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Este patrón es particularmente útil en aplicaciones que pueden necesitar cambios en la fuente de datos sin modificar la lógica de negocio, permitiendo que los detalles de implementación del acceso a datos sean independientes de la lógica del sistema.</a:t>
            </a:r>
          </a:p>
          <a:p>
            <a:pPr algn="l" marL="0" indent="0" lvl="0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5247" y="2375373"/>
            <a:ext cx="939967" cy="939967"/>
          </a:xfrm>
          <a:custGeom>
            <a:avLst/>
            <a:gdLst/>
            <a:ahLst/>
            <a:cxnLst/>
            <a:rect r="r" b="b" t="t" l="l"/>
            <a:pathLst>
              <a:path h="939967" w="939967">
                <a:moveTo>
                  <a:pt x="0" y="0"/>
                </a:moveTo>
                <a:lnTo>
                  <a:pt x="939967" y="0"/>
                </a:lnTo>
                <a:lnTo>
                  <a:pt x="939967" y="939967"/>
                </a:lnTo>
                <a:lnTo>
                  <a:pt x="0" y="939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0653" y="2638052"/>
            <a:ext cx="468947" cy="43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b="true" sz="3116" spc="-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8277" y="4208558"/>
            <a:ext cx="811283" cy="811283"/>
          </a:xfrm>
          <a:custGeom>
            <a:avLst/>
            <a:gdLst/>
            <a:ahLst/>
            <a:cxnLst/>
            <a:rect r="r" b="b" t="t" l="l"/>
            <a:pathLst>
              <a:path h="811283" w="811283">
                <a:moveTo>
                  <a:pt x="0" y="0"/>
                </a:moveTo>
                <a:lnTo>
                  <a:pt x="811282" y="0"/>
                </a:lnTo>
                <a:lnTo>
                  <a:pt x="811282" y="811282"/>
                </a:lnTo>
                <a:lnTo>
                  <a:pt x="0" y="81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2635" y="1773667"/>
            <a:ext cx="1622565" cy="1622565"/>
            <a:chOff x="0" y="0"/>
            <a:chExt cx="2163420" cy="2163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3420" cy="2163420"/>
            </a:xfrm>
            <a:custGeom>
              <a:avLst/>
              <a:gdLst/>
              <a:ahLst/>
              <a:cxnLst/>
              <a:rect r="r" b="b" t="t" l="l"/>
              <a:pathLst>
                <a:path h="2163420" w="2163420">
                  <a:moveTo>
                    <a:pt x="0" y="0"/>
                  </a:moveTo>
                  <a:lnTo>
                    <a:pt x="2163420" y="0"/>
                  </a:lnTo>
                  <a:lnTo>
                    <a:pt x="2163420" y="2163420"/>
                  </a:lnTo>
                  <a:lnTo>
                    <a:pt x="0" y="2163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42048" y="583564"/>
              <a:ext cx="1079324" cy="1017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2"/>
                </a:lnSpc>
                <a:spcBef>
                  <a:spcPct val="0"/>
                </a:spcBef>
              </a:pPr>
              <a:r>
                <a:rPr lang="en-US" b="true" sz="5379" spc="-10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31480" y="1041750"/>
            <a:ext cx="6584496" cy="8203500"/>
            <a:chOff x="0" y="0"/>
            <a:chExt cx="6089650" cy="7586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lnTo>
                    <a:pt x="6167120" y="4831080"/>
                  </a:ln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lnTo>
                    <a:pt x="6167120" y="2683510"/>
                  </a:ln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lnTo>
                    <a:pt x="167640" y="849630"/>
                  </a:ln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lnTo>
                    <a:pt x="166370" y="2997200"/>
                  </a:ln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lnTo>
                    <a:pt x="166370" y="5144770"/>
                  </a:ln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1"/>
                  </a:lnTo>
                  <a:cubicBezTo>
                    <a:pt x="5424170" y="7828280"/>
                    <a:pt x="6000750" y="7522211"/>
                    <a:pt x="6167120" y="6977380"/>
                  </a:cubicBezTo>
                  <a:lnTo>
                    <a:pt x="6167120" y="6977380"/>
                  </a:ln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1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6"/>
              <a:stretch>
                <a:fillRect l="-38525" t="0" r="-11055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60432" y="1781923"/>
            <a:ext cx="7531251" cy="14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5150" spc="36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CARACTERÍSTICAS DEL DAO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1128" y="4237133"/>
            <a:ext cx="8849858" cy="33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650"/>
              </a:lnSpc>
              <a:buFont typeface="Arial"/>
              <a:buChar char="•"/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Encapsulación: Oculta la implementación de acceso a datos, proporcionando una interfaz bien definida.</a:t>
            </a:r>
          </a:p>
          <a:p>
            <a:pPr algn="l">
              <a:lnSpc>
                <a:spcPts val="2650"/>
              </a:lnSpc>
            </a:pPr>
          </a:p>
          <a:p>
            <a:pPr algn="l" marL="539753" indent="-269876" lvl="1">
              <a:lnSpc>
                <a:spcPts val="2650"/>
              </a:lnSpc>
              <a:buFont typeface="Arial"/>
              <a:buChar char="•"/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Independencia: Separa la lógica de acceso a datos de la lógica de negocio, facilitando la evolución del software.</a:t>
            </a:r>
          </a:p>
          <a:p>
            <a:pPr algn="l">
              <a:lnSpc>
                <a:spcPts val="2650"/>
              </a:lnSpc>
            </a:pPr>
          </a:p>
          <a:p>
            <a:pPr algn="l" marL="539753" indent="-269876" lvl="1">
              <a:lnSpc>
                <a:spcPts val="265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i="true" spc="-50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Reutilización: Puede ser usado por diferentes partes de la aplicación sin redundancia, reduciendo la duplicación de código.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8277" y="4208558"/>
            <a:ext cx="811283" cy="811283"/>
          </a:xfrm>
          <a:custGeom>
            <a:avLst/>
            <a:gdLst/>
            <a:ahLst/>
            <a:cxnLst/>
            <a:rect r="r" b="b" t="t" l="l"/>
            <a:pathLst>
              <a:path h="811283" w="811283">
                <a:moveTo>
                  <a:pt x="0" y="0"/>
                </a:moveTo>
                <a:lnTo>
                  <a:pt x="811282" y="0"/>
                </a:lnTo>
                <a:lnTo>
                  <a:pt x="811282" y="811282"/>
                </a:lnTo>
                <a:lnTo>
                  <a:pt x="0" y="811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2635" y="1773667"/>
            <a:ext cx="1622565" cy="1622565"/>
            <a:chOff x="0" y="0"/>
            <a:chExt cx="2163420" cy="2163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3420" cy="2163420"/>
            </a:xfrm>
            <a:custGeom>
              <a:avLst/>
              <a:gdLst/>
              <a:ahLst/>
              <a:cxnLst/>
              <a:rect r="r" b="b" t="t" l="l"/>
              <a:pathLst>
                <a:path h="2163420" w="2163420">
                  <a:moveTo>
                    <a:pt x="0" y="0"/>
                  </a:moveTo>
                  <a:lnTo>
                    <a:pt x="2163420" y="0"/>
                  </a:lnTo>
                  <a:lnTo>
                    <a:pt x="2163420" y="2163420"/>
                  </a:lnTo>
                  <a:lnTo>
                    <a:pt x="0" y="2163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542048" y="583564"/>
              <a:ext cx="1079324" cy="1017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2"/>
                </a:lnSpc>
                <a:spcBef>
                  <a:spcPct val="0"/>
                </a:spcBef>
              </a:pPr>
              <a:r>
                <a:rPr lang="en-US" b="true" sz="5379" spc="-107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31480" y="1041750"/>
            <a:ext cx="6584496" cy="8203500"/>
            <a:chOff x="0" y="0"/>
            <a:chExt cx="6089650" cy="7586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21920" y="-120650"/>
              <a:ext cx="6333490" cy="7828280"/>
            </a:xfrm>
            <a:custGeom>
              <a:avLst/>
              <a:gdLst/>
              <a:ahLst/>
              <a:cxnLst/>
              <a:rect r="r" b="b" t="t" l="l"/>
              <a:pathLst>
                <a:path h="7828280" w="6333490">
                  <a:moveTo>
                    <a:pt x="6167120" y="4831080"/>
                  </a:moveTo>
                  <a:lnTo>
                    <a:pt x="6167120" y="4831080"/>
                  </a:ln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lnTo>
                    <a:pt x="6167120" y="2683510"/>
                  </a:ln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lnTo>
                    <a:pt x="167640" y="849630"/>
                  </a:ln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lnTo>
                    <a:pt x="166370" y="2997200"/>
                  </a:ln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lnTo>
                    <a:pt x="166370" y="5144770"/>
                  </a:ln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1"/>
                  </a:lnTo>
                  <a:cubicBezTo>
                    <a:pt x="5424170" y="7828280"/>
                    <a:pt x="6000750" y="7522211"/>
                    <a:pt x="6167120" y="6977380"/>
                  </a:cubicBezTo>
                  <a:lnTo>
                    <a:pt x="6167120" y="6977380"/>
                  </a:ln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1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6"/>
              <a:stretch>
                <a:fillRect l="-10235" t="0" r="-7669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60432" y="1781923"/>
            <a:ext cx="7531251" cy="141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5150" spc="36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CARACTERÍSTICAS DEL DAO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1128" y="4237133"/>
            <a:ext cx="8849858" cy="36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2650"/>
              </a:lnSpc>
              <a:buFont typeface="Arial"/>
              <a:buChar char="•"/>
            </a:pPr>
            <a:r>
              <a:rPr lang="en-US" sz="2500" i="true" spc="-50" strike="noStrike" u="non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Portabilidad: Permite cambiar la base de datos subyacente sin afectar la lógica de negocio.</a:t>
            </a:r>
          </a:p>
          <a:p>
            <a:pPr algn="l">
              <a:lnSpc>
                <a:spcPts val="2650"/>
              </a:lnSpc>
            </a:pPr>
          </a:p>
          <a:p>
            <a:pPr algn="l" marL="539753" indent="-269876" lvl="1">
              <a:lnSpc>
                <a:spcPts val="2650"/>
              </a:lnSpc>
              <a:buFont typeface="Arial"/>
              <a:buChar char="•"/>
            </a:pPr>
            <a:r>
              <a:rPr lang="en-US" sz="2500" i="true" spc="-50" strike="noStrike" u="non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Mantenimiento sencillo: Facilita modificaciones en la capa de persistencia sin impactar otras partes del sistema.</a:t>
            </a:r>
          </a:p>
          <a:p>
            <a:pPr algn="l">
              <a:lnSpc>
                <a:spcPts val="2650"/>
              </a:lnSpc>
            </a:pPr>
          </a:p>
          <a:p>
            <a:pPr algn="l" marL="539753" indent="-269876" lvl="1">
              <a:lnSpc>
                <a:spcPts val="2650"/>
              </a:lnSpc>
              <a:buFont typeface="Arial"/>
              <a:buChar char="•"/>
            </a:pPr>
            <a:r>
              <a:rPr lang="en-US" sz="2500" i="true" spc="-50" strike="noStrike" u="non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Desacoplamiento: Reduce la dependencia de la lógica de negocio sobre los detalles técnicos de almacenamiento de datos.</a:t>
            </a:r>
          </a:p>
          <a:p>
            <a:pPr algn="l">
              <a:lnSpc>
                <a:spcPts val="26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2637" y="3382992"/>
            <a:ext cx="6422347" cy="397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746" indent="-247873" lvl="1">
              <a:lnSpc>
                <a:spcPts val="2870"/>
              </a:lnSpc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Aplicaciones empresariales: Sistemas de gestión empresarial (ERP, CRM) que requieren un acceso eficiente y estructurado a bases de datos.</a:t>
            </a:r>
          </a:p>
          <a:p>
            <a:pPr algn="l">
              <a:lnSpc>
                <a:spcPts val="2870"/>
              </a:lnSpc>
            </a:pPr>
          </a:p>
          <a:p>
            <a:pPr algn="l" marL="495746" indent="-247873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Sistemas con múltiples fuentes de datos: Aplicaciones que deben acceder a varias bases de datos diferentes o cambiar de proveedor de base de datos fácilmente.</a:t>
            </a:r>
          </a:p>
          <a:p>
            <a:pPr algn="l">
              <a:lnSpc>
                <a:spcPts val="287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529937" y="3382992"/>
            <a:ext cx="6422347" cy="506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5746" indent="-247873" lvl="1">
              <a:lnSpc>
                <a:spcPts val="2870"/>
              </a:lnSpc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Arquitecturas en capas: Es un componente clave en arquitecturas como MVC (Modelo-Vista-Controlador) y Arquitectura en Tres Capas, donde la separación entre datos, lógica y presentación es fundamental.</a:t>
            </a:r>
          </a:p>
          <a:p>
            <a:pPr algn="l">
              <a:lnSpc>
                <a:spcPts val="2870"/>
              </a:lnSpc>
            </a:pPr>
          </a:p>
          <a:p>
            <a:pPr algn="l" marL="495746" indent="-247873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Aplicaciones escalables y mantenibles: En proyectos que requieren alta mantenibilidad y escalabilidad, DAO permite realizar cambios en la capa de persistencia sin afectar la lógica de negocio.</a:t>
            </a:r>
          </a:p>
          <a:p>
            <a:pPr algn="l" marL="0" indent="0" lvl="0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198506" y="2111723"/>
            <a:ext cx="1266286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0"/>
              </a:lnSpc>
              <a:spcBef>
                <a:spcPct val="0"/>
              </a:spcBef>
            </a:pPr>
            <a:r>
              <a:rPr lang="en-US" b="true" sz="6500" spc="455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USOS DEL PATRÓN DAO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57231" y="1841764"/>
            <a:ext cx="939967" cy="939967"/>
          </a:xfrm>
          <a:custGeom>
            <a:avLst/>
            <a:gdLst/>
            <a:ahLst/>
            <a:cxnLst/>
            <a:rect r="r" b="b" t="t" l="l"/>
            <a:pathLst>
              <a:path h="939967" w="939967">
                <a:moveTo>
                  <a:pt x="0" y="0"/>
                </a:moveTo>
                <a:lnTo>
                  <a:pt x="939967" y="0"/>
                </a:lnTo>
                <a:lnTo>
                  <a:pt x="939967" y="939967"/>
                </a:lnTo>
                <a:lnTo>
                  <a:pt x="0" y="939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2637" y="2104443"/>
            <a:ext cx="468947" cy="43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b="true" sz="3116" spc="-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5861369" y="-18053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1876182">
            <a:off x="15184806" y="7380059"/>
            <a:ext cx="3234258" cy="2619749"/>
          </a:xfrm>
          <a:custGeom>
            <a:avLst/>
            <a:gdLst/>
            <a:ahLst/>
            <a:cxnLst/>
            <a:rect r="r" b="b" t="t" l="l"/>
            <a:pathLst>
              <a:path h="2619749" w="3234258">
                <a:moveTo>
                  <a:pt x="0" y="2619749"/>
                </a:moveTo>
                <a:lnTo>
                  <a:pt x="3234258" y="2619749"/>
                </a:lnTo>
                <a:lnTo>
                  <a:pt x="3234258" y="0"/>
                </a:lnTo>
                <a:lnTo>
                  <a:pt x="0" y="0"/>
                </a:lnTo>
                <a:lnTo>
                  <a:pt x="0" y="261974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43637" y="783893"/>
            <a:ext cx="7743243" cy="8719214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lnTo>
                    <a:pt x="6164580" y="2338070"/>
                  </a:ln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71370"/>
                  </a:lnTo>
                  <a:lnTo>
                    <a:pt x="6205220" y="20320"/>
                  </a:lnTo>
                  <a:lnTo>
                    <a:pt x="1089660" y="2159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lnTo>
                    <a:pt x="149860" y="679450"/>
                  </a:ln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lnTo>
                    <a:pt x="149860" y="2622550"/>
                  </a:ln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lnTo>
                    <a:pt x="149860" y="4565650"/>
                  </a:lnTo>
                  <a:cubicBezTo>
                    <a:pt x="123190" y="4654550"/>
                    <a:pt x="109220" y="4743450"/>
                    <a:pt x="109220" y="4832350"/>
                  </a:cubicBezTo>
                  <a:lnTo>
                    <a:pt x="109220" y="4832350"/>
                  </a:lnTo>
                  <a:lnTo>
                    <a:pt x="109220" y="4832350"/>
                  </a:ln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lnTo>
                    <a:pt x="6164580" y="6225540"/>
                  </a:lnTo>
                  <a:cubicBezTo>
                    <a:pt x="6314440" y="5732781"/>
                    <a:pt x="6037580" y="5212081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lnTo>
                    <a:pt x="6164580" y="4282440"/>
                  </a:ln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31707" t="0" r="-7427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87504" y="1680092"/>
            <a:ext cx="986966" cy="986966"/>
            <a:chOff x="0" y="0"/>
            <a:chExt cx="1315955" cy="1315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5955" cy="1315955"/>
            </a:xfrm>
            <a:custGeom>
              <a:avLst/>
              <a:gdLst/>
              <a:ahLst/>
              <a:cxnLst/>
              <a:rect r="r" b="b" t="t" l="l"/>
              <a:pathLst>
                <a:path h="1315955" w="1315955">
                  <a:moveTo>
                    <a:pt x="0" y="0"/>
                  </a:moveTo>
                  <a:lnTo>
                    <a:pt x="1315955" y="0"/>
                  </a:lnTo>
                  <a:lnTo>
                    <a:pt x="1315955" y="1315955"/>
                  </a:lnTo>
                  <a:lnTo>
                    <a:pt x="0" y="13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3568" y="352511"/>
              <a:ext cx="656526" cy="621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8"/>
                </a:lnSpc>
                <a:spcBef>
                  <a:spcPct val="0"/>
                </a:spcBef>
              </a:pPr>
              <a:r>
                <a:rPr lang="en-US" b="true" sz="3272" spc="-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11633" y="8729377"/>
            <a:ext cx="1972672" cy="1057845"/>
          </a:xfrm>
          <a:custGeom>
            <a:avLst/>
            <a:gdLst/>
            <a:ahLst/>
            <a:cxnLst/>
            <a:rect r="r" b="b" t="t" l="l"/>
            <a:pathLst>
              <a:path h="1057845" w="1972672">
                <a:moveTo>
                  <a:pt x="0" y="0"/>
                </a:moveTo>
                <a:lnTo>
                  <a:pt x="1972671" y="0"/>
                </a:lnTo>
                <a:lnTo>
                  <a:pt x="1972671" y="1057846"/>
                </a:lnTo>
                <a:lnTo>
                  <a:pt x="0" y="105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5255" y="3038533"/>
            <a:ext cx="9485013" cy="91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49"/>
              </a:lnSpc>
              <a:spcBef>
                <a:spcPct val="0"/>
              </a:spcBef>
            </a:pPr>
            <a:r>
              <a:rPr lang="en-US" b="true" sz="6556" spc="45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VENTAJAS DEL DAO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5255" y="4855292"/>
            <a:ext cx="9296467" cy="266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4" indent="-237492" lvl="1">
              <a:lnSpc>
                <a:spcPts val="2332"/>
              </a:lnSpc>
              <a:buFont typeface="Arial"/>
              <a:buChar char="•"/>
            </a:pPr>
            <a:r>
              <a:rPr lang="en-US" sz="2200" spc="-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Facilidad de migración: Permite cambiar de motor de base de datos sin afectar el código de la aplicación, utilizando interfaces para definir el comportamiento sin depender de una implementación específica.</a:t>
            </a:r>
          </a:p>
          <a:p>
            <a:pPr algn="l">
              <a:lnSpc>
                <a:spcPts val="2332"/>
              </a:lnSpc>
            </a:pPr>
          </a:p>
          <a:p>
            <a:pPr algn="l" marL="474984" indent="-237492" lvl="1">
              <a:lnSpc>
                <a:spcPts val="2332"/>
              </a:lnSpc>
              <a:buFont typeface="Arial"/>
              <a:buChar char="•"/>
            </a:pPr>
            <a:r>
              <a:rPr lang="en-US" sz="2200" spc="-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Eficiencia y rendimiento: Al estructurar adecuadamente el acceso a datos, se pueden optimizar consultas y transacciones para mejorar el rendimiento general del sistema.</a:t>
            </a:r>
          </a:p>
          <a:p>
            <a:pPr algn="l" marL="0" indent="0" lvl="0">
              <a:lnSpc>
                <a:spcPts val="23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43637" y="783893"/>
            <a:ext cx="7743243" cy="8719214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lnTo>
                    <a:pt x="6164580" y="2338070"/>
                  </a:ln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71370"/>
                  </a:lnTo>
                  <a:lnTo>
                    <a:pt x="6205220" y="20320"/>
                  </a:lnTo>
                  <a:lnTo>
                    <a:pt x="1089660" y="2159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lnTo>
                    <a:pt x="149860" y="679450"/>
                  </a:ln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lnTo>
                    <a:pt x="149860" y="2622550"/>
                  </a:ln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lnTo>
                    <a:pt x="149860" y="4565650"/>
                  </a:lnTo>
                  <a:cubicBezTo>
                    <a:pt x="123190" y="4654550"/>
                    <a:pt x="109220" y="4743450"/>
                    <a:pt x="109220" y="4832350"/>
                  </a:cubicBezTo>
                  <a:lnTo>
                    <a:pt x="109220" y="4832350"/>
                  </a:lnTo>
                  <a:lnTo>
                    <a:pt x="109220" y="4832350"/>
                  </a:ln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lnTo>
                    <a:pt x="6164580" y="6225540"/>
                  </a:lnTo>
                  <a:cubicBezTo>
                    <a:pt x="6314440" y="5732781"/>
                    <a:pt x="6037580" y="5212081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lnTo>
                    <a:pt x="6164580" y="4282440"/>
                  </a:ln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27770" t="0" r="-426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87504" y="1680092"/>
            <a:ext cx="986966" cy="986966"/>
            <a:chOff x="0" y="0"/>
            <a:chExt cx="1315955" cy="13159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5955" cy="1315955"/>
            </a:xfrm>
            <a:custGeom>
              <a:avLst/>
              <a:gdLst/>
              <a:ahLst/>
              <a:cxnLst/>
              <a:rect r="r" b="b" t="t" l="l"/>
              <a:pathLst>
                <a:path h="1315955" w="1315955">
                  <a:moveTo>
                    <a:pt x="0" y="0"/>
                  </a:moveTo>
                  <a:lnTo>
                    <a:pt x="1315955" y="0"/>
                  </a:lnTo>
                  <a:lnTo>
                    <a:pt x="1315955" y="1315955"/>
                  </a:lnTo>
                  <a:lnTo>
                    <a:pt x="0" y="1315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3568" y="352511"/>
              <a:ext cx="656526" cy="621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8"/>
                </a:lnSpc>
                <a:spcBef>
                  <a:spcPct val="0"/>
                </a:spcBef>
              </a:pPr>
              <a:r>
                <a:rPr lang="en-US" b="true" sz="3272" spc="-65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911633" y="8729377"/>
            <a:ext cx="1972672" cy="1057845"/>
          </a:xfrm>
          <a:custGeom>
            <a:avLst/>
            <a:gdLst/>
            <a:ahLst/>
            <a:cxnLst/>
            <a:rect r="r" b="b" t="t" l="l"/>
            <a:pathLst>
              <a:path h="1057845" w="1972672">
                <a:moveTo>
                  <a:pt x="0" y="0"/>
                </a:moveTo>
                <a:lnTo>
                  <a:pt x="1972671" y="0"/>
                </a:lnTo>
                <a:lnTo>
                  <a:pt x="1972671" y="1057846"/>
                </a:lnTo>
                <a:lnTo>
                  <a:pt x="0" y="1057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5255" y="3038533"/>
            <a:ext cx="9485013" cy="91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49"/>
              </a:lnSpc>
              <a:spcBef>
                <a:spcPct val="0"/>
              </a:spcBef>
            </a:pPr>
            <a:r>
              <a:rPr lang="en-US" b="true" sz="6556" spc="45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VENTAJAS DEL DAO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5255" y="4830324"/>
            <a:ext cx="9071749" cy="355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4" indent="-237492" lvl="1">
              <a:lnSpc>
                <a:spcPts val="2332"/>
              </a:lnSpc>
              <a:buFont typeface="Arial"/>
              <a:buChar char="•"/>
            </a:pPr>
            <a:r>
              <a:rPr lang="en-US" sz="2200" spc="-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Separación de responsabilidades: Mantiene organizada la arquitectura del software, permitiendo que cada capa se enfoque en su función específica.</a:t>
            </a:r>
          </a:p>
          <a:p>
            <a:pPr algn="l">
              <a:lnSpc>
                <a:spcPts val="2332"/>
              </a:lnSpc>
            </a:pPr>
          </a:p>
          <a:p>
            <a:pPr algn="l" marL="474984" indent="-237492" lvl="1">
              <a:lnSpc>
                <a:spcPts val="2332"/>
              </a:lnSpc>
              <a:buFont typeface="Arial"/>
              <a:buChar char="•"/>
            </a:pPr>
            <a:r>
              <a:rPr lang="en-US" sz="2200" spc="-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Facilita pruebas unitarias: Se pueden simular accesos a datos sin una base de datos real, usando objetos de prueba como mock objects.</a:t>
            </a:r>
          </a:p>
          <a:p>
            <a:pPr algn="l">
              <a:lnSpc>
                <a:spcPts val="2332"/>
              </a:lnSpc>
            </a:pPr>
          </a:p>
          <a:p>
            <a:pPr algn="l" marL="474984" indent="-237492" lvl="1">
              <a:lnSpc>
                <a:spcPts val="2332"/>
              </a:lnSpc>
              <a:buFont typeface="Arial"/>
              <a:buChar char="•"/>
            </a:pPr>
            <a:r>
              <a:rPr lang="en-US" sz="2200" spc="-4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Mayor seguridad: La lógica de negocio no interactúa directamente con la base de datos, reduciendo el riesgo de SQL Injection y otros ataques.</a:t>
            </a:r>
          </a:p>
          <a:p>
            <a:pPr algn="l" marL="0" indent="0" lvl="0">
              <a:lnSpc>
                <a:spcPts val="23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59236" y="889020"/>
            <a:ext cx="6969529" cy="143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9"/>
              </a:lnSpc>
              <a:spcBef>
                <a:spcPct val="0"/>
              </a:spcBef>
            </a:pPr>
            <a:r>
              <a:rPr lang="en-US" b="true" sz="5245" spc="36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¿POR QUÉ USARLO?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85318" y="2748064"/>
            <a:ext cx="7917364" cy="687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5746" indent="-247873" lvl="1">
              <a:lnSpc>
                <a:spcPts val="2870"/>
              </a:lnSpc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Modularidad: Facilita cambios en la lógica de acceso a datos sin modificar otras capas.</a:t>
            </a:r>
          </a:p>
          <a:p>
            <a:pPr algn="ctr">
              <a:lnSpc>
                <a:spcPts val="2870"/>
              </a:lnSpc>
            </a:pPr>
          </a:p>
          <a:p>
            <a:pPr algn="ctr" marL="495746" indent="-247873" lvl="1">
              <a:lnSpc>
                <a:spcPts val="2870"/>
              </a:lnSpc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Escalabilidad: Permite crecer la aplicación sin generar dependencias rígidas, asegurando que la lógica de negocio no dependa de la tecnología de base de datos específica.</a:t>
            </a:r>
          </a:p>
          <a:p>
            <a:pPr algn="ctr">
              <a:lnSpc>
                <a:spcPts val="2870"/>
              </a:lnSpc>
            </a:pPr>
          </a:p>
          <a:p>
            <a:pPr algn="ctr" marL="495746" indent="-247873" lvl="1">
              <a:lnSpc>
                <a:spcPts val="2870"/>
              </a:lnSpc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Reducción del acoplamiento: Evita que la lógica de negocio dependa directamente de la implementación de acceso a datos, permitiendo que se pueda reemplazar o actualizar sin afectar el sistema en su totalidad.</a:t>
            </a:r>
          </a:p>
          <a:p>
            <a:pPr algn="ctr">
              <a:lnSpc>
                <a:spcPts val="2870"/>
              </a:lnSpc>
            </a:pPr>
          </a:p>
          <a:p>
            <a:pPr algn="ctr" marL="495746" indent="-247873" lvl="1">
              <a:lnSpc>
                <a:spcPts val="2870"/>
              </a:lnSpc>
              <a:spcBef>
                <a:spcPct val="0"/>
              </a:spcBef>
              <a:buFont typeface="Arial"/>
              <a:buChar char="•"/>
            </a:pPr>
            <a:r>
              <a:rPr lang="en-US" sz="2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Manejo de transacciones y conexiones: Puede gestionar eficientemente las conexiones a la base de datos, evitando fugas de memoria y mejorando el rendimiento.</a:t>
            </a:r>
          </a:p>
          <a:p>
            <a:pPr algn="ctr" marL="0" indent="0" lvl="0">
              <a:lnSpc>
                <a:spcPts val="287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34039" y="7633039"/>
            <a:ext cx="2653961" cy="2653961"/>
          </a:xfrm>
          <a:custGeom>
            <a:avLst/>
            <a:gdLst/>
            <a:ahLst/>
            <a:cxnLst/>
            <a:rect r="r" b="b" t="t" l="l"/>
            <a:pathLst>
              <a:path h="2653961" w="2653961">
                <a:moveTo>
                  <a:pt x="0" y="0"/>
                </a:moveTo>
                <a:lnTo>
                  <a:pt x="2653961" y="0"/>
                </a:lnTo>
                <a:lnTo>
                  <a:pt x="2653961" y="2653961"/>
                </a:lnTo>
                <a:lnTo>
                  <a:pt x="0" y="265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48357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73619" y="8647107"/>
            <a:ext cx="774801" cy="70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b="true" sz="5149" spc="-1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DAGhgMnFbgI</dc:identifier>
  <dcterms:modified xsi:type="dcterms:W3CDTF">2011-08-01T06:04:30Z</dcterms:modified>
  <cp:revision>1</cp:revision>
  <dc:title>Presentación Proyecto Final Geométrico Negro y Blanco</dc:title>
</cp:coreProperties>
</file>